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5" r:id="rId3"/>
    <p:sldId id="277" r:id="rId4"/>
    <p:sldId id="260" r:id="rId5"/>
    <p:sldId id="258" r:id="rId6"/>
    <p:sldId id="257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1" r:id="rId17"/>
    <p:sldId id="272" r:id="rId18"/>
    <p:sldId id="276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E970B-F629-45DD-98E7-D369536E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B8D7A2-142C-4D5F-B7F6-61C2FD2146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82C99-01C0-4BFB-8160-937114692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2C35D-14FD-4406-9B2F-D573329D3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322AB-4B91-49C3-A2AD-2DEFEB42D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80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D4FB8-8192-48F3-B89A-83A30864B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5D998-E089-452C-9BA2-5AA38A191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439A0-6664-43F0-BD8F-0A849B8BA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22E50-95E7-480D-AD1E-B83FDA24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6C18E-9FB2-4440-8AD0-E7EFD782E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48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129F0-CA88-473E-9889-30AA95501B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D107A-61CB-4F42-8F05-6AEF1ACF7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A1CF1-8B61-46C8-A207-13A2C1671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8F55D-4B95-41E5-B063-A0B8668D8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8C535-A455-4E22-8496-D9FAA484E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925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648A3-EFFD-4772-895C-FEF912150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00E6D-E740-44CC-845A-977518468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52DD9-EBD7-45DA-9E75-7EC3E2D78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99CFE-9947-4205-ADD1-2B157E60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F8C45-3612-4F66-B9D5-01F3A3797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346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43819-4C0B-4330-9047-3DC7CA061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BEFFF-F328-4B5B-B792-697C6BE5D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C4331-1AE7-429B-98A2-9BEB66DF5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0BD0B-8B5E-4765-9606-DD56E444A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D8F02-3B02-4BFF-A5A3-8D3CF7EC6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68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92EEC-6880-4FBF-B4F4-10F2C52EB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F818E-38E8-40CC-BC91-FE4B12F6A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21DF7-3A36-4DF3-8453-704B75BB94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5E80D0-AAA9-4B43-A5BD-AFC28416F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3C321-5CF9-4F28-986F-79DEC4BD5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F4AE2-5542-4867-B339-0A3A86D18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013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3C518-32DE-45A2-AA2A-BBC50DE68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CFB20-1EEA-44CD-BA32-DBB7B4F0D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037256-A15D-45BC-8B81-83DFEBE74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63895B-3714-4A20-9384-9A2476BA8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671D7A-72B3-47B6-B320-8E106A25C9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07F6FE-728B-4836-9927-F6D7D4908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D0C14D-8B38-45F9-B232-F6D49E8BB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0019A0-B6D6-4087-98A2-CC1197C7D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4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33A8A-1583-4C1C-99E5-96B5DE7E1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51F301-9645-47C4-8BF4-B51BC876A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0CEAF1-8E78-4A08-9A37-995C65724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3C0E55-D103-4656-B602-F9119B62C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045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A2AE2C-3DEB-4305-A6AD-05437A303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1D51D-D2E9-42CF-8F43-A9B686C2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21A12-F56A-4B0C-A355-F29F30403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67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A998F-B11A-4C96-9F31-FA7DC653E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CCEB1-AD53-4318-9D3D-0F8042230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D365F1-FA11-4A2D-A66B-BA2FE901C6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EEF5C-E2C6-43A6-AC19-1DB247434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C13B79-CB6B-49A8-9E52-97A3C55DE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869AFE-317B-469B-BEF5-69937F2CF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0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07305-076A-4CEF-99E5-6E9E0E7E0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A86153-C852-43A9-BB53-5F3FBF243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BE2518-9D32-482B-B141-2220F72E2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8B20A-A1D1-4C35-AB34-BD020E8D6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8A18C0-7169-4819-B210-2A3118A9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79E8F-4DB4-42C7-B1B2-A7F82E7F0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83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B7D8F0-8B5E-4C52-82E5-36DD76FB8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F6D33F-5CF6-489E-AF58-5647A7AD9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47145-53F6-46B7-AAF7-4082F8469F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414B2-F802-4C08-9533-B3ACA8C2247C}" type="datetimeFigureOut">
              <a:rPr lang="en-US" smtClean="0"/>
              <a:t>10/4/2020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8F0BA-935D-4047-BE8B-58EEBA3C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F2B51-8173-420C-919A-7FB4E61CC4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03F32-4B39-4AE8-8014-DD1CE18BF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0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810700-51B3-4F54-ABAA-9080EB417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86" y="163554"/>
            <a:ext cx="1535236" cy="14618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55ADCE-4886-4D93-9D21-43B501323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641" y="299450"/>
            <a:ext cx="2033568" cy="13259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6EB227-DB9F-4BF6-9769-9B759BE7AE7F}"/>
              </a:ext>
            </a:extLst>
          </p:cNvPr>
          <p:cNvSpPr txBox="1"/>
          <p:nvPr/>
        </p:nvSpPr>
        <p:spPr>
          <a:xfrm>
            <a:off x="639192" y="2194798"/>
            <a:ext cx="1045789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IOT BASED GAS LEAKAGE DETECTION SYSTEM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A6BFD6-EAA6-49B6-A62E-26CAD7DE18C6}"/>
              </a:ext>
            </a:extLst>
          </p:cNvPr>
          <p:cNvSpPr txBox="1"/>
          <p:nvPr/>
        </p:nvSpPr>
        <p:spPr>
          <a:xfrm>
            <a:off x="3185382" y="4133790"/>
            <a:ext cx="39431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1.MEENAA.K(2017504018)</a:t>
            </a:r>
          </a:p>
          <a:p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2.NISHANTH.R(2017504024)</a:t>
            </a:r>
          </a:p>
          <a:p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3.PARTHIBAN.A(2017504027)</a:t>
            </a:r>
          </a:p>
          <a:p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344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DC1C37-1A08-402B-BBE5-7734C031F3E0}"/>
              </a:ext>
            </a:extLst>
          </p:cNvPr>
          <p:cNvPicPr/>
          <p:nvPr/>
        </p:nvPicPr>
        <p:blipFill rotWithShape="1">
          <a:blip r:embed="rId2"/>
          <a:srcRect t="11776" r="1068" b="6553"/>
          <a:stretch/>
        </p:blipFill>
        <p:spPr bwMode="auto">
          <a:xfrm>
            <a:off x="942109" y="997528"/>
            <a:ext cx="10427855" cy="51261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39055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D3D345-DD40-4E67-9D00-EAE180D56307}"/>
              </a:ext>
            </a:extLst>
          </p:cNvPr>
          <p:cNvPicPr/>
          <p:nvPr/>
        </p:nvPicPr>
        <p:blipFill rotWithShape="1">
          <a:blip r:embed="rId2"/>
          <a:srcRect l="-321" t="12535" r="-214" b="5603"/>
          <a:stretch/>
        </p:blipFill>
        <p:spPr bwMode="auto">
          <a:xfrm>
            <a:off x="1145308" y="701964"/>
            <a:ext cx="9679709" cy="52647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40535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9720F5-E888-4AF3-B465-E1D3B2AD90DE}"/>
              </a:ext>
            </a:extLst>
          </p:cNvPr>
          <p:cNvSpPr txBox="1"/>
          <p:nvPr/>
        </p:nvSpPr>
        <p:spPr>
          <a:xfrm>
            <a:off x="885058" y="1707823"/>
            <a:ext cx="36311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#include &lt;ESP8266WiFi.h&gt;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#include 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Adafruit_MQTT.h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#include 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Adafruit_MQTT_Client.h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D18C0D-6092-4F03-84C9-91F93F0E9B16}"/>
              </a:ext>
            </a:extLst>
          </p:cNvPr>
          <p:cNvSpPr txBox="1"/>
          <p:nvPr/>
        </p:nvSpPr>
        <p:spPr>
          <a:xfrm>
            <a:off x="885058" y="3443507"/>
            <a:ext cx="798199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//Relays for switching appliances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Relay1            D6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Relay2            D2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Relay3            D1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//buzzer to know the status of MQTT connections and threshold value of sensor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buzzer            D0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//Analog pin to read the incoming analog value from different sensors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analogpin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A0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3CCA36-A136-4219-B26C-30CBBFEAD90B}"/>
              </a:ext>
            </a:extLst>
          </p:cNvPr>
          <p:cNvSpPr txBox="1"/>
          <p:nvPr/>
        </p:nvSpPr>
        <p:spPr>
          <a:xfrm>
            <a:off x="885058" y="1191643"/>
            <a:ext cx="5203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INCLUDE THE HEADER FILES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7EE509-E974-4CD6-8341-BF367140226B}"/>
              </a:ext>
            </a:extLst>
          </p:cNvPr>
          <p:cNvSpPr txBox="1"/>
          <p:nvPr/>
        </p:nvSpPr>
        <p:spPr>
          <a:xfrm>
            <a:off x="885058" y="2832759"/>
            <a:ext cx="2658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 DEFINITION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B2C3B8-8E98-48FE-9B9C-EDDC40ADB11C}"/>
              </a:ext>
            </a:extLst>
          </p:cNvPr>
          <p:cNvSpPr txBox="1"/>
          <p:nvPr/>
        </p:nvSpPr>
        <p:spPr>
          <a:xfrm>
            <a:off x="885058" y="220596"/>
            <a:ext cx="31614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2958344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7285E6-D4C5-4C5C-9E79-ED01D1814C2E}"/>
              </a:ext>
            </a:extLst>
          </p:cNvPr>
          <p:cNvSpPr txBox="1"/>
          <p:nvPr/>
        </p:nvSpPr>
        <p:spPr>
          <a:xfrm>
            <a:off x="988291" y="1099127"/>
            <a:ext cx="1035700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WLAN_SSID       "Airtel"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WLAN_PASS       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airtelwifi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AIO_SERVER      "io.adafruit.com"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AIO_SERVERPORT  1883                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AIO_USERNAME    "nishanth99"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AIO_KEY         "9ea6e46b08e44abc96987f650adfab37“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Create an ESP8266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WiFiClient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 to connect to the MQTT server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WiFiClient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client;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Setup the MQTT client class by passing in the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client and MQTT server and login details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Adafruit_MQTT_Client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(&amp;client, AIO_SERVER, AIO_SERVERPORT, AIO_USERNAME, AIO_KEY);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575507-D200-42ED-B901-2E2BABE7E512}"/>
              </a:ext>
            </a:extLst>
          </p:cNvPr>
          <p:cNvSpPr txBox="1"/>
          <p:nvPr/>
        </p:nvSpPr>
        <p:spPr>
          <a:xfrm>
            <a:off x="969819" y="581890"/>
            <a:ext cx="10583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SETTING UP WIFI ACCESS POINT AND ADAFRUIT ACCOUNT DETAILS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360E31-BAC2-4542-9569-A2EBD31093BF}"/>
              </a:ext>
            </a:extLst>
          </p:cNvPr>
          <p:cNvSpPr txBox="1"/>
          <p:nvPr/>
        </p:nvSpPr>
        <p:spPr>
          <a:xfrm>
            <a:off x="905164" y="4050713"/>
            <a:ext cx="104680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Notice MQTT paths for AIO follow the form: &lt;username&gt;/feeds/&lt;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feedname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Adafruit_MQTT_Publish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sensor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Adafruit_MQTT_Publish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AIO_USERNAME "/feeds/sensor");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Adafruit_MQTT_Publish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light11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Adafruit_MQTT_Publish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AIO_USERNAME "/feeds/switch1");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light1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AIO_USERNAME "/feeds/switch1");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light2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AIO_USERNAME "/feeds/switch2");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light3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AIO_USERNAME "/feeds/switch3");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145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04E7D1-98D7-4FCC-9EAF-D7DC47A52A59}"/>
              </a:ext>
            </a:extLst>
          </p:cNvPr>
          <p:cNvSpPr txBox="1"/>
          <p:nvPr/>
        </p:nvSpPr>
        <p:spPr>
          <a:xfrm>
            <a:off x="581890" y="304800"/>
            <a:ext cx="4261744" cy="6832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SKETCH CODE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MQTT_connect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setup()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Serial.begin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(115200);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delay(10);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(buzzer, OUTPUT);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(Relay1, OUTPUT);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(Relay2, OUTPUT);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(Relay3, OUTPUT);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(A0, INPUT);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(F("Adafruit MQTT demo"));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Connect to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access point.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("Connecting to ");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(WLAN_SSID);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DB601A-CFD4-4E3E-9373-F43D5D0774B1}"/>
              </a:ext>
            </a:extLst>
          </p:cNvPr>
          <p:cNvSpPr txBox="1"/>
          <p:nvPr/>
        </p:nvSpPr>
        <p:spPr>
          <a:xfrm>
            <a:off x="5892800" y="572654"/>
            <a:ext cx="580620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WiFi.begin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(WLAN_SSID, WLAN_PASS);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while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WiFi.status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!= WL_CONNECTED)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delay(500);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(".");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connected");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("IP address: ");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WiFi.localIP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// Setup MQTT subscription for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onoff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feed.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mqtt.subscribe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(&amp;light1);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mqtt.subscribe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(&amp;light2);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mqtt.subscribe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(&amp;light3);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608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86560A-5FE1-4129-8E9A-5C2C160CB4CD}"/>
              </a:ext>
            </a:extLst>
          </p:cNvPr>
          <p:cNvSpPr txBox="1"/>
          <p:nvPr/>
        </p:nvSpPr>
        <p:spPr>
          <a:xfrm>
            <a:off x="678874" y="405648"/>
            <a:ext cx="677025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uint32_t x = 0;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loop() {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MQTT_connect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Adafruit_MQTT_Subscribe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*subscription;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//Subscribe the topics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while ((subscription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mqtt.readSubscription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(2000)))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if (subscription == &amp;light1)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(F("Got Light 1: "));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((char *)light1.lastread);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int Light1_State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((char *)light1.lastread);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(Relay1, Light1_State);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872319-4777-42B9-B91F-0F257ECCCB63}"/>
              </a:ext>
            </a:extLst>
          </p:cNvPr>
          <p:cNvSpPr txBox="1"/>
          <p:nvPr/>
        </p:nvSpPr>
        <p:spPr>
          <a:xfrm>
            <a:off x="7462982" y="4608945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08BB31-B706-43FB-A98A-125B8F54F445}"/>
              </a:ext>
            </a:extLst>
          </p:cNvPr>
          <p:cNvSpPr txBox="1"/>
          <p:nvPr/>
        </p:nvSpPr>
        <p:spPr>
          <a:xfrm>
            <a:off x="771239" y="4549676"/>
            <a:ext cx="678410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(subscription == &amp;light2)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(F("Got Light 2: "));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((char *)light2.lastread);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int Light2_State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((char *)light2.lastread);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(Relay2, Light2_State);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9E8E77-7316-4C2F-8587-7230047BA730}"/>
              </a:ext>
            </a:extLst>
          </p:cNvPr>
          <p:cNvSpPr txBox="1"/>
          <p:nvPr/>
        </p:nvSpPr>
        <p:spPr>
          <a:xfrm>
            <a:off x="6188364" y="720437"/>
            <a:ext cx="468852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(subscription == &amp;light3)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(F("Got Light 3: "));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((char *)light3.lastread);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int Fan1_State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atoi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((char *)light3.lastread);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(Relay3, Fan1_State);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7172A4-D2E6-40C0-BC58-90761E30DCA6}"/>
              </a:ext>
            </a:extLst>
          </p:cNvPr>
          <p:cNvSpPr txBox="1"/>
          <p:nvPr/>
        </p:nvSpPr>
        <p:spPr>
          <a:xfrm>
            <a:off x="6188364" y="3429000"/>
            <a:ext cx="385579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Gas detection and publish the data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("Gas Detection ");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analogpin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("...");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int Value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analogRead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analogpin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sensor.publish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(Value);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if(Value&gt;580)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("Gas Detected!!!");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light11.publish(1);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375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4E407D-64CB-4CF3-91C6-D5EC1D5AFA4D}"/>
              </a:ext>
            </a:extLst>
          </p:cNvPr>
          <p:cNvSpPr txBox="1"/>
          <p:nvPr/>
        </p:nvSpPr>
        <p:spPr>
          <a:xfrm>
            <a:off x="581891" y="495817"/>
            <a:ext cx="6096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MQTT_connect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int8_t ret;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// Stop if already connected.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if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mqtt.connected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return;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("Connecting to MQTT... ");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uint8_t retries = 3;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(buzzer, HIGH);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delay(200);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(buzzer, LOW);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delay(200);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(buzzer, HIGH);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delay(200);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(buzzer, LOW);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delay(200);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1BC816-4823-4115-B858-75EE7BAD710C}"/>
              </a:ext>
            </a:extLst>
          </p:cNvPr>
          <p:cNvSpPr txBox="1"/>
          <p:nvPr/>
        </p:nvSpPr>
        <p:spPr>
          <a:xfrm>
            <a:off x="5391847" y="495817"/>
            <a:ext cx="5992987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((ret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mqtt.connect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 != 0)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connect will return 0 for connected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mqtt.connectErrorString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(ret));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("Retrying MQTT connection in 5 seconds...");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mqtt.disconnect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delay(5000);  // wait 5 seconds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retries--;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if (retries == 0) {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// basically die and wait for WDT to reset 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while (1);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Serial.println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("MQTT Connected!");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(buzzer, HIGH);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delay(2000);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(buzzer, LOW);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9348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0ADA5FA-AACD-499D-B171-118D2309216A}"/>
              </a:ext>
            </a:extLst>
          </p:cNvPr>
          <p:cNvSpPr txBox="1"/>
          <p:nvPr/>
        </p:nvSpPr>
        <p:spPr>
          <a:xfrm>
            <a:off x="4692073" y="-121814"/>
            <a:ext cx="23937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  <p:pic>
        <p:nvPicPr>
          <p:cNvPr id="5" name="OUTPUT2">
            <a:hlinkClick r:id="" action="ppaction://media"/>
            <a:extLst>
              <a:ext uri="{FF2B5EF4-FFF2-40B4-BE49-F238E27FC236}">
                <a16:creationId xmlns:a16="http://schemas.microsoft.com/office/drawing/2014/main" id="{0F3AFF87-C10B-485E-819D-AC1B97DC7F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325" y="452581"/>
            <a:ext cx="11217350" cy="6309617"/>
          </a:xfrm>
        </p:spPr>
      </p:pic>
    </p:spTree>
    <p:extLst>
      <p:ext uri="{BB962C8B-B14F-4D97-AF65-F5344CB8AC3E}">
        <p14:creationId xmlns:p14="http://schemas.microsoft.com/office/powerpoint/2010/main" val="395811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5D501-AA1A-4A75-A765-E4870F58A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D8B55-C039-4D3C-A78F-DE1FC0F7B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used as a Intelligent Gas Detection System.</a:t>
            </a:r>
          </a:p>
          <a:p>
            <a:r>
              <a:rPr lang="en-US" dirty="0"/>
              <a:t>Can be used for security purpose.</a:t>
            </a:r>
          </a:p>
          <a:p>
            <a:r>
              <a:rPr lang="en-US" dirty="0"/>
              <a:t>Can be used in food processing industries.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4792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B8514B7-8EA2-4E2A-8DE6-579147FD4B2A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20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0BEBB6B-5D6F-49AE-BBD9-76174C8399C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A3C129A-0247-4A76-8236-4529FC5A7C9D}"/>
              </a:ext>
            </a:extLst>
          </p:cNvPr>
          <p:cNvSpPr txBox="1">
            <a:spLocks/>
          </p:cNvSpPr>
          <p:nvPr/>
        </p:nvSpPr>
        <p:spPr>
          <a:xfrm>
            <a:off x="838200" y="1474643"/>
            <a:ext cx="10515600" cy="4351338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required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Diagram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Setup of Adafruit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3775343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93266-4882-4FB0-838A-696157801A4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6537D-EC5B-434B-B438-E03EA36872C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F3EEEA-7B0B-4900-BA49-A20FF9A22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 gas leakage detection and monitoring system to avoid accidents and control home device depending upon the gas level.</a:t>
            </a:r>
          </a:p>
        </p:txBody>
      </p:sp>
    </p:spTree>
    <p:extLst>
      <p:ext uri="{BB962C8B-B14F-4D97-AF65-F5344CB8AC3E}">
        <p14:creationId xmlns:p14="http://schemas.microsoft.com/office/powerpoint/2010/main" val="3704065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A9C2C9B-2C43-4581-9FB0-8B447BFD7C6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REQUIRED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820788-1DB9-4690-A217-72A90F4A7D29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lang="en-IN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IN" dirty="0" err="1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NodeMCU</a:t>
            </a:r>
            <a:r>
              <a:rPr lang="en-IN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ESP8266</a:t>
            </a:r>
          </a:p>
          <a:p>
            <a:r>
              <a:rPr lang="en-IN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MQ-2 gas sensor</a:t>
            </a:r>
          </a:p>
          <a:p>
            <a:r>
              <a:rPr lang="en-IN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Relay</a:t>
            </a:r>
          </a:p>
          <a:p>
            <a:r>
              <a:rPr lang="en-IN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Resistor</a:t>
            </a:r>
          </a:p>
          <a:p>
            <a:r>
              <a:rPr lang="en-IN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Buzzer</a:t>
            </a:r>
          </a:p>
          <a:p>
            <a:endParaRPr lang="en-IN" dirty="0">
              <a:solidFill>
                <a:srgbClr val="11111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r>
              <a:rPr lang="en-IN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IN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Arduino IDE software</a:t>
            </a:r>
          </a:p>
          <a:p>
            <a:endParaRPr lang="en-IN" dirty="0">
              <a:solidFill>
                <a:srgbClr val="11111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950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5F543F-2A5A-4038-8BDD-5EB3D32AA6AE}"/>
              </a:ext>
            </a:extLst>
          </p:cNvPr>
          <p:cNvSpPr txBox="1"/>
          <p:nvPr/>
        </p:nvSpPr>
        <p:spPr>
          <a:xfrm>
            <a:off x="578741" y="373894"/>
            <a:ext cx="51844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A2FFA3-7FF2-48A4-9AB5-18DC80DCBF8C}"/>
              </a:ext>
            </a:extLst>
          </p:cNvPr>
          <p:cNvSpPr/>
          <p:nvPr/>
        </p:nvSpPr>
        <p:spPr>
          <a:xfrm>
            <a:off x="1801091" y="5213928"/>
            <a:ext cx="1228437" cy="794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SENSOR</a:t>
            </a:r>
          </a:p>
        </p:txBody>
      </p:sp>
      <p:sp>
        <p:nvSpPr>
          <p:cNvPr id="7" name="Cloud 1">
            <a:extLst>
              <a:ext uri="{FF2B5EF4-FFF2-40B4-BE49-F238E27FC236}">
                <a16:creationId xmlns:a16="http://schemas.microsoft.com/office/drawing/2014/main" id="{0C577440-9AD1-42C9-9DE8-A6C622484F7F}"/>
              </a:ext>
            </a:extLst>
          </p:cNvPr>
          <p:cNvSpPr>
            <a:spLocks/>
          </p:cNvSpPr>
          <p:nvPr/>
        </p:nvSpPr>
        <p:spPr bwMode="auto">
          <a:xfrm>
            <a:off x="1659658" y="1716686"/>
            <a:ext cx="1511300" cy="952500"/>
          </a:xfrm>
          <a:custGeom>
            <a:avLst/>
            <a:gdLst>
              <a:gd name="T0" fmla="*/ 164165 w 43200"/>
              <a:gd name="T1" fmla="*/ 576696 h 43200"/>
              <a:gd name="T2" fmla="*/ 75559 w 43200"/>
              <a:gd name="T3" fmla="*/ 559137 h 43200"/>
              <a:gd name="T4" fmla="*/ 242347 w 43200"/>
              <a:gd name="T5" fmla="*/ 768847 h 43200"/>
              <a:gd name="T6" fmla="*/ 203588 w 43200"/>
              <a:gd name="T7" fmla="*/ 777240 h 43200"/>
              <a:gd name="T8" fmla="*/ 576413 w 43200"/>
              <a:gd name="T9" fmla="*/ 861177 h 43200"/>
              <a:gd name="T10" fmla="*/ 553046 w 43200"/>
              <a:gd name="T11" fmla="*/ 822844 h 43200"/>
              <a:gd name="T12" fmla="*/ 1008391 w 43200"/>
              <a:gd name="T13" fmla="*/ 765586 h 43200"/>
              <a:gd name="T14" fmla="*/ 999051 w 43200"/>
              <a:gd name="T15" fmla="*/ 807643 h 43200"/>
              <a:gd name="T16" fmla="*/ 1193859 w 43200"/>
              <a:gd name="T17" fmla="*/ 505691 h 43200"/>
              <a:gd name="T18" fmla="*/ 1307582 w 43200"/>
              <a:gd name="T19" fmla="*/ 662902 h 43200"/>
              <a:gd name="T20" fmla="*/ 1462127 w 43200"/>
              <a:gd name="T21" fmla="*/ 338258 h 43200"/>
              <a:gd name="T22" fmla="*/ 1411475 w 43200"/>
              <a:gd name="T23" fmla="*/ 397212 h 43200"/>
              <a:gd name="T24" fmla="*/ 1340604 w 43200"/>
              <a:gd name="T25" fmla="*/ 119538 h 43200"/>
              <a:gd name="T26" fmla="*/ 1343262 w 43200"/>
              <a:gd name="T27" fmla="*/ 147385 h 43200"/>
              <a:gd name="T28" fmla="*/ 1017171 w 43200"/>
              <a:gd name="T29" fmla="*/ 87065 h 43200"/>
              <a:gd name="T30" fmla="*/ 1043127 w 43200"/>
              <a:gd name="T31" fmla="*/ 51552 h 43200"/>
              <a:gd name="T32" fmla="*/ 774510 w 43200"/>
              <a:gd name="T33" fmla="*/ 103985 h 43200"/>
              <a:gd name="T34" fmla="*/ 787068 w 43200"/>
              <a:gd name="T35" fmla="*/ 73362 h 43200"/>
              <a:gd name="T36" fmla="*/ 489731 w 43200"/>
              <a:gd name="T37" fmla="*/ 114383 h 43200"/>
              <a:gd name="T38" fmla="*/ 535206 w 43200"/>
              <a:gd name="T39" fmla="*/ 144080 h 43200"/>
              <a:gd name="T40" fmla="*/ 144366 w 43200"/>
              <a:gd name="T41" fmla="*/ 347842 h 43200"/>
              <a:gd name="T42" fmla="*/ 136425 w 43200"/>
              <a:gd name="T43" fmla="*/ 316580 h 43200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43200"/>
              <a:gd name="T67" fmla="*/ 0 h 43200"/>
              <a:gd name="T68" fmla="*/ 43200 w 43200"/>
              <a:gd name="T69" fmla="*/ 43200 h 43200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43200" h="43200">
                <a:moveTo>
                  <a:pt x="3900" y="14370"/>
                </a:moveTo>
                <a:cubicBezTo>
                  <a:pt x="3629" y="11657"/>
                  <a:pt x="4261" y="8921"/>
                  <a:pt x="5623" y="6907"/>
                </a:cubicBezTo>
                <a:cubicBezTo>
                  <a:pt x="7775" y="3726"/>
                  <a:pt x="11264" y="3017"/>
                  <a:pt x="14005" y="5202"/>
                </a:cubicBezTo>
                <a:cubicBezTo>
                  <a:pt x="15678" y="909"/>
                  <a:pt x="19914" y="22"/>
                  <a:pt x="22456" y="3432"/>
                </a:cubicBezTo>
                <a:cubicBezTo>
                  <a:pt x="23097" y="1683"/>
                  <a:pt x="24328" y="474"/>
                  <a:pt x="25749" y="200"/>
                </a:cubicBezTo>
                <a:cubicBezTo>
                  <a:pt x="27313" y="-102"/>
                  <a:pt x="28875" y="770"/>
                  <a:pt x="29833" y="2481"/>
                </a:cubicBezTo>
                <a:cubicBezTo>
                  <a:pt x="31215" y="267"/>
                  <a:pt x="33501" y="-460"/>
                  <a:pt x="35463" y="690"/>
                </a:cubicBezTo>
                <a:cubicBezTo>
                  <a:pt x="36958" y="1566"/>
                  <a:pt x="38030" y="3400"/>
                  <a:pt x="38318" y="5576"/>
                </a:cubicBezTo>
                <a:cubicBezTo>
                  <a:pt x="40046" y="6218"/>
                  <a:pt x="41422" y="7998"/>
                  <a:pt x="41982" y="10318"/>
                </a:cubicBezTo>
                <a:cubicBezTo>
                  <a:pt x="42389" y="12002"/>
                  <a:pt x="42331" y="13831"/>
                  <a:pt x="41818" y="15460"/>
                </a:cubicBezTo>
                <a:cubicBezTo>
                  <a:pt x="43079" y="17694"/>
                  <a:pt x="43520" y="20590"/>
                  <a:pt x="43016" y="23322"/>
                </a:cubicBezTo>
                <a:cubicBezTo>
                  <a:pt x="42346" y="26954"/>
                  <a:pt x="40128" y="29674"/>
                  <a:pt x="37404" y="30204"/>
                </a:cubicBezTo>
                <a:cubicBezTo>
                  <a:pt x="37391" y="32471"/>
                  <a:pt x="36658" y="34621"/>
                  <a:pt x="35395" y="36101"/>
                </a:cubicBezTo>
                <a:cubicBezTo>
                  <a:pt x="33476" y="38350"/>
                  <a:pt x="30704" y="38639"/>
                  <a:pt x="28555" y="36815"/>
                </a:cubicBezTo>
                <a:cubicBezTo>
                  <a:pt x="27860" y="39948"/>
                  <a:pt x="25999" y="42343"/>
                  <a:pt x="23667" y="43106"/>
                </a:cubicBezTo>
                <a:cubicBezTo>
                  <a:pt x="20919" y="44005"/>
                  <a:pt x="18051" y="42473"/>
                  <a:pt x="16480" y="39266"/>
                </a:cubicBezTo>
                <a:cubicBezTo>
                  <a:pt x="12772" y="42310"/>
                  <a:pt x="7956" y="40599"/>
                  <a:pt x="5804" y="35472"/>
                </a:cubicBezTo>
                <a:cubicBezTo>
                  <a:pt x="3690" y="35809"/>
                  <a:pt x="1705" y="34024"/>
                  <a:pt x="1110" y="31250"/>
                </a:cubicBezTo>
                <a:cubicBezTo>
                  <a:pt x="679" y="29243"/>
                  <a:pt x="1060" y="27077"/>
                  <a:pt x="2113" y="25551"/>
                </a:cubicBezTo>
                <a:cubicBezTo>
                  <a:pt x="619" y="24354"/>
                  <a:pt x="-213" y="22057"/>
                  <a:pt x="-5" y="19704"/>
                </a:cubicBezTo>
                <a:cubicBezTo>
                  <a:pt x="239" y="16949"/>
                  <a:pt x="1845" y="14791"/>
                  <a:pt x="3863" y="14507"/>
                </a:cubicBezTo>
                <a:cubicBezTo>
                  <a:pt x="3875" y="14461"/>
                  <a:pt x="3888" y="14416"/>
                  <a:pt x="3900" y="14370"/>
                </a:cubicBezTo>
                <a:close/>
              </a:path>
              <a:path w="43200" h="43200" fill="none">
                <a:moveTo>
                  <a:pt x="4693" y="26177"/>
                </a:moveTo>
                <a:cubicBezTo>
                  <a:pt x="3809" y="26271"/>
                  <a:pt x="2925" y="25993"/>
                  <a:pt x="2160" y="25380"/>
                </a:cubicBezTo>
                <a:moveTo>
                  <a:pt x="6928" y="34899"/>
                </a:moveTo>
                <a:cubicBezTo>
                  <a:pt x="6573" y="35092"/>
                  <a:pt x="6200" y="35220"/>
                  <a:pt x="5820" y="35280"/>
                </a:cubicBezTo>
                <a:moveTo>
                  <a:pt x="16478" y="39090"/>
                </a:moveTo>
                <a:cubicBezTo>
                  <a:pt x="16211" y="38544"/>
                  <a:pt x="15987" y="37961"/>
                  <a:pt x="15810" y="37350"/>
                </a:cubicBezTo>
                <a:moveTo>
                  <a:pt x="28827" y="34751"/>
                </a:moveTo>
                <a:cubicBezTo>
                  <a:pt x="28788" y="35398"/>
                  <a:pt x="28698" y="36038"/>
                  <a:pt x="28560" y="36660"/>
                </a:cubicBezTo>
                <a:moveTo>
                  <a:pt x="34129" y="22954"/>
                </a:moveTo>
                <a:cubicBezTo>
                  <a:pt x="36133" y="24282"/>
                  <a:pt x="37398" y="27058"/>
                  <a:pt x="37380" y="30090"/>
                </a:cubicBezTo>
                <a:moveTo>
                  <a:pt x="41798" y="15354"/>
                </a:moveTo>
                <a:cubicBezTo>
                  <a:pt x="41473" y="16386"/>
                  <a:pt x="40978" y="17302"/>
                  <a:pt x="40350" y="18030"/>
                </a:cubicBezTo>
                <a:moveTo>
                  <a:pt x="38324" y="5426"/>
                </a:moveTo>
                <a:cubicBezTo>
                  <a:pt x="38379" y="5843"/>
                  <a:pt x="38405" y="6266"/>
                  <a:pt x="38400" y="6690"/>
                </a:cubicBezTo>
                <a:moveTo>
                  <a:pt x="29078" y="3952"/>
                </a:moveTo>
                <a:cubicBezTo>
                  <a:pt x="29267" y="3369"/>
                  <a:pt x="29516" y="2826"/>
                  <a:pt x="29820" y="2340"/>
                </a:cubicBezTo>
                <a:moveTo>
                  <a:pt x="22141" y="4720"/>
                </a:moveTo>
                <a:cubicBezTo>
                  <a:pt x="22218" y="4238"/>
                  <a:pt x="22339" y="3771"/>
                  <a:pt x="22500" y="3330"/>
                </a:cubicBezTo>
                <a:moveTo>
                  <a:pt x="14000" y="5192"/>
                </a:moveTo>
                <a:cubicBezTo>
                  <a:pt x="14472" y="5568"/>
                  <a:pt x="14908" y="6021"/>
                  <a:pt x="15300" y="6540"/>
                </a:cubicBezTo>
                <a:moveTo>
                  <a:pt x="4127" y="15789"/>
                </a:moveTo>
                <a:cubicBezTo>
                  <a:pt x="4024" y="15325"/>
                  <a:pt x="3948" y="14851"/>
                  <a:pt x="3900" y="14370"/>
                </a:cubicBezTo>
              </a:path>
            </a:pathLst>
          </a:cu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Calibri" panose="020F0502020204030204" pitchFamily="34" charset="0"/>
              </a:rPr>
              <a:t>MQTT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767F9B-E1A3-48A1-90D1-E50F1CE25FF9}"/>
              </a:ext>
            </a:extLst>
          </p:cNvPr>
          <p:cNvSpPr/>
          <p:nvPr/>
        </p:nvSpPr>
        <p:spPr>
          <a:xfrm>
            <a:off x="10030691" y="1034411"/>
            <a:ext cx="1511299" cy="8780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MOBILE PHONE</a:t>
            </a:r>
          </a:p>
        </p:txBody>
      </p:sp>
      <p:sp>
        <p:nvSpPr>
          <p:cNvPr id="11" name="Cloud 1">
            <a:extLst>
              <a:ext uri="{FF2B5EF4-FFF2-40B4-BE49-F238E27FC236}">
                <a16:creationId xmlns:a16="http://schemas.microsoft.com/office/drawing/2014/main" id="{21CB4B5A-D48D-4FEA-A20E-539E3DC6EA1F}"/>
              </a:ext>
            </a:extLst>
          </p:cNvPr>
          <p:cNvSpPr>
            <a:spLocks/>
          </p:cNvSpPr>
          <p:nvPr/>
        </p:nvSpPr>
        <p:spPr bwMode="auto">
          <a:xfrm>
            <a:off x="6528345" y="959973"/>
            <a:ext cx="1511300" cy="952500"/>
          </a:xfrm>
          <a:custGeom>
            <a:avLst/>
            <a:gdLst>
              <a:gd name="T0" fmla="*/ 164165 w 43200"/>
              <a:gd name="T1" fmla="*/ 576696 h 43200"/>
              <a:gd name="T2" fmla="*/ 75559 w 43200"/>
              <a:gd name="T3" fmla="*/ 559137 h 43200"/>
              <a:gd name="T4" fmla="*/ 242347 w 43200"/>
              <a:gd name="T5" fmla="*/ 768847 h 43200"/>
              <a:gd name="T6" fmla="*/ 203588 w 43200"/>
              <a:gd name="T7" fmla="*/ 777240 h 43200"/>
              <a:gd name="T8" fmla="*/ 576413 w 43200"/>
              <a:gd name="T9" fmla="*/ 861177 h 43200"/>
              <a:gd name="T10" fmla="*/ 553046 w 43200"/>
              <a:gd name="T11" fmla="*/ 822844 h 43200"/>
              <a:gd name="T12" fmla="*/ 1008391 w 43200"/>
              <a:gd name="T13" fmla="*/ 765586 h 43200"/>
              <a:gd name="T14" fmla="*/ 999051 w 43200"/>
              <a:gd name="T15" fmla="*/ 807643 h 43200"/>
              <a:gd name="T16" fmla="*/ 1193859 w 43200"/>
              <a:gd name="T17" fmla="*/ 505691 h 43200"/>
              <a:gd name="T18" fmla="*/ 1307582 w 43200"/>
              <a:gd name="T19" fmla="*/ 662902 h 43200"/>
              <a:gd name="T20" fmla="*/ 1462127 w 43200"/>
              <a:gd name="T21" fmla="*/ 338258 h 43200"/>
              <a:gd name="T22" fmla="*/ 1411475 w 43200"/>
              <a:gd name="T23" fmla="*/ 397212 h 43200"/>
              <a:gd name="T24" fmla="*/ 1340604 w 43200"/>
              <a:gd name="T25" fmla="*/ 119538 h 43200"/>
              <a:gd name="T26" fmla="*/ 1343262 w 43200"/>
              <a:gd name="T27" fmla="*/ 147385 h 43200"/>
              <a:gd name="T28" fmla="*/ 1017171 w 43200"/>
              <a:gd name="T29" fmla="*/ 87065 h 43200"/>
              <a:gd name="T30" fmla="*/ 1043127 w 43200"/>
              <a:gd name="T31" fmla="*/ 51552 h 43200"/>
              <a:gd name="T32" fmla="*/ 774510 w 43200"/>
              <a:gd name="T33" fmla="*/ 103985 h 43200"/>
              <a:gd name="T34" fmla="*/ 787068 w 43200"/>
              <a:gd name="T35" fmla="*/ 73362 h 43200"/>
              <a:gd name="T36" fmla="*/ 489731 w 43200"/>
              <a:gd name="T37" fmla="*/ 114383 h 43200"/>
              <a:gd name="T38" fmla="*/ 535206 w 43200"/>
              <a:gd name="T39" fmla="*/ 144080 h 43200"/>
              <a:gd name="T40" fmla="*/ 144366 w 43200"/>
              <a:gd name="T41" fmla="*/ 347842 h 43200"/>
              <a:gd name="T42" fmla="*/ 136425 w 43200"/>
              <a:gd name="T43" fmla="*/ 316580 h 43200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43200"/>
              <a:gd name="T67" fmla="*/ 0 h 43200"/>
              <a:gd name="T68" fmla="*/ 43200 w 43200"/>
              <a:gd name="T69" fmla="*/ 43200 h 43200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43200" h="43200">
                <a:moveTo>
                  <a:pt x="3900" y="14370"/>
                </a:moveTo>
                <a:cubicBezTo>
                  <a:pt x="3629" y="11657"/>
                  <a:pt x="4261" y="8921"/>
                  <a:pt x="5623" y="6907"/>
                </a:cubicBezTo>
                <a:cubicBezTo>
                  <a:pt x="7775" y="3726"/>
                  <a:pt x="11264" y="3017"/>
                  <a:pt x="14005" y="5202"/>
                </a:cubicBezTo>
                <a:cubicBezTo>
                  <a:pt x="15678" y="909"/>
                  <a:pt x="19914" y="22"/>
                  <a:pt x="22456" y="3432"/>
                </a:cubicBezTo>
                <a:cubicBezTo>
                  <a:pt x="23097" y="1683"/>
                  <a:pt x="24328" y="474"/>
                  <a:pt x="25749" y="200"/>
                </a:cubicBezTo>
                <a:cubicBezTo>
                  <a:pt x="27313" y="-102"/>
                  <a:pt x="28875" y="770"/>
                  <a:pt x="29833" y="2481"/>
                </a:cubicBezTo>
                <a:cubicBezTo>
                  <a:pt x="31215" y="267"/>
                  <a:pt x="33501" y="-460"/>
                  <a:pt x="35463" y="690"/>
                </a:cubicBezTo>
                <a:cubicBezTo>
                  <a:pt x="36958" y="1566"/>
                  <a:pt x="38030" y="3400"/>
                  <a:pt x="38318" y="5576"/>
                </a:cubicBezTo>
                <a:cubicBezTo>
                  <a:pt x="40046" y="6218"/>
                  <a:pt x="41422" y="7998"/>
                  <a:pt x="41982" y="10318"/>
                </a:cubicBezTo>
                <a:cubicBezTo>
                  <a:pt x="42389" y="12002"/>
                  <a:pt x="42331" y="13831"/>
                  <a:pt x="41818" y="15460"/>
                </a:cubicBezTo>
                <a:cubicBezTo>
                  <a:pt x="43079" y="17694"/>
                  <a:pt x="43520" y="20590"/>
                  <a:pt x="43016" y="23322"/>
                </a:cubicBezTo>
                <a:cubicBezTo>
                  <a:pt x="42346" y="26954"/>
                  <a:pt x="40128" y="29674"/>
                  <a:pt x="37404" y="30204"/>
                </a:cubicBezTo>
                <a:cubicBezTo>
                  <a:pt x="37391" y="32471"/>
                  <a:pt x="36658" y="34621"/>
                  <a:pt x="35395" y="36101"/>
                </a:cubicBezTo>
                <a:cubicBezTo>
                  <a:pt x="33476" y="38350"/>
                  <a:pt x="30704" y="38639"/>
                  <a:pt x="28555" y="36815"/>
                </a:cubicBezTo>
                <a:cubicBezTo>
                  <a:pt x="27860" y="39948"/>
                  <a:pt x="25999" y="42343"/>
                  <a:pt x="23667" y="43106"/>
                </a:cubicBezTo>
                <a:cubicBezTo>
                  <a:pt x="20919" y="44005"/>
                  <a:pt x="18051" y="42473"/>
                  <a:pt x="16480" y="39266"/>
                </a:cubicBezTo>
                <a:cubicBezTo>
                  <a:pt x="12772" y="42310"/>
                  <a:pt x="7956" y="40599"/>
                  <a:pt x="5804" y="35472"/>
                </a:cubicBezTo>
                <a:cubicBezTo>
                  <a:pt x="3690" y="35809"/>
                  <a:pt x="1705" y="34024"/>
                  <a:pt x="1110" y="31250"/>
                </a:cubicBezTo>
                <a:cubicBezTo>
                  <a:pt x="679" y="29243"/>
                  <a:pt x="1060" y="27077"/>
                  <a:pt x="2113" y="25551"/>
                </a:cubicBezTo>
                <a:cubicBezTo>
                  <a:pt x="619" y="24354"/>
                  <a:pt x="-213" y="22057"/>
                  <a:pt x="-5" y="19704"/>
                </a:cubicBezTo>
                <a:cubicBezTo>
                  <a:pt x="239" y="16949"/>
                  <a:pt x="1845" y="14791"/>
                  <a:pt x="3863" y="14507"/>
                </a:cubicBezTo>
                <a:cubicBezTo>
                  <a:pt x="3875" y="14461"/>
                  <a:pt x="3888" y="14416"/>
                  <a:pt x="3900" y="14370"/>
                </a:cubicBezTo>
                <a:close/>
              </a:path>
              <a:path w="43200" h="43200" fill="none">
                <a:moveTo>
                  <a:pt x="4693" y="26177"/>
                </a:moveTo>
                <a:cubicBezTo>
                  <a:pt x="3809" y="26271"/>
                  <a:pt x="2925" y="25993"/>
                  <a:pt x="2160" y="25380"/>
                </a:cubicBezTo>
                <a:moveTo>
                  <a:pt x="6928" y="34899"/>
                </a:moveTo>
                <a:cubicBezTo>
                  <a:pt x="6573" y="35092"/>
                  <a:pt x="6200" y="35220"/>
                  <a:pt x="5820" y="35280"/>
                </a:cubicBezTo>
                <a:moveTo>
                  <a:pt x="16478" y="39090"/>
                </a:moveTo>
                <a:cubicBezTo>
                  <a:pt x="16211" y="38544"/>
                  <a:pt x="15987" y="37961"/>
                  <a:pt x="15810" y="37350"/>
                </a:cubicBezTo>
                <a:moveTo>
                  <a:pt x="28827" y="34751"/>
                </a:moveTo>
                <a:cubicBezTo>
                  <a:pt x="28788" y="35398"/>
                  <a:pt x="28698" y="36038"/>
                  <a:pt x="28560" y="36660"/>
                </a:cubicBezTo>
                <a:moveTo>
                  <a:pt x="34129" y="22954"/>
                </a:moveTo>
                <a:cubicBezTo>
                  <a:pt x="36133" y="24282"/>
                  <a:pt x="37398" y="27058"/>
                  <a:pt x="37380" y="30090"/>
                </a:cubicBezTo>
                <a:moveTo>
                  <a:pt x="41798" y="15354"/>
                </a:moveTo>
                <a:cubicBezTo>
                  <a:pt x="41473" y="16386"/>
                  <a:pt x="40978" y="17302"/>
                  <a:pt x="40350" y="18030"/>
                </a:cubicBezTo>
                <a:moveTo>
                  <a:pt x="38324" y="5426"/>
                </a:moveTo>
                <a:cubicBezTo>
                  <a:pt x="38379" y="5843"/>
                  <a:pt x="38405" y="6266"/>
                  <a:pt x="38400" y="6690"/>
                </a:cubicBezTo>
                <a:moveTo>
                  <a:pt x="29078" y="3952"/>
                </a:moveTo>
                <a:cubicBezTo>
                  <a:pt x="29267" y="3369"/>
                  <a:pt x="29516" y="2826"/>
                  <a:pt x="29820" y="2340"/>
                </a:cubicBezTo>
                <a:moveTo>
                  <a:pt x="22141" y="4720"/>
                </a:moveTo>
                <a:cubicBezTo>
                  <a:pt x="22218" y="4238"/>
                  <a:pt x="22339" y="3771"/>
                  <a:pt x="22500" y="3330"/>
                </a:cubicBezTo>
                <a:moveTo>
                  <a:pt x="14000" y="5192"/>
                </a:moveTo>
                <a:cubicBezTo>
                  <a:pt x="14472" y="5568"/>
                  <a:pt x="14908" y="6021"/>
                  <a:pt x="15300" y="6540"/>
                </a:cubicBezTo>
                <a:moveTo>
                  <a:pt x="4127" y="15789"/>
                </a:moveTo>
                <a:cubicBezTo>
                  <a:pt x="4024" y="15325"/>
                  <a:pt x="3948" y="14851"/>
                  <a:pt x="3900" y="14370"/>
                </a:cubicBezTo>
              </a:path>
            </a:pathLst>
          </a:custGeom>
          <a:solidFill>
            <a:srgbClr val="4472C4"/>
          </a:solidFill>
          <a:ln w="12700">
            <a:solidFill>
              <a:srgbClr val="1F376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ea typeface="Calibri" panose="020F0502020204030204" pitchFamily="34" charset="0"/>
                <a:cs typeface="Calibri" panose="020F0502020204030204" pitchFamily="34" charset="0"/>
              </a:rPr>
              <a:t>MQTT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1B1688-059A-4C15-9F6F-EA4C79BF11DC}"/>
              </a:ext>
            </a:extLst>
          </p:cNvPr>
          <p:cNvSpPr/>
          <p:nvPr/>
        </p:nvSpPr>
        <p:spPr>
          <a:xfrm>
            <a:off x="6733579" y="4320242"/>
            <a:ext cx="1100831" cy="7959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RELAY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DFA365D-76CB-4E12-81B2-220E25BA5B93}"/>
              </a:ext>
            </a:extLst>
          </p:cNvPr>
          <p:cNvSpPr/>
          <p:nvPr/>
        </p:nvSpPr>
        <p:spPr>
          <a:xfrm>
            <a:off x="6582658" y="5894018"/>
            <a:ext cx="1402672" cy="6658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DEVICE</a:t>
            </a:r>
            <a:endParaRPr lang="en-IN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D164BAC-C806-494C-BAC1-DD6832C0E1D0}"/>
              </a:ext>
            </a:extLst>
          </p:cNvPr>
          <p:cNvSpPr/>
          <p:nvPr/>
        </p:nvSpPr>
        <p:spPr>
          <a:xfrm>
            <a:off x="7178584" y="2052336"/>
            <a:ext cx="210820" cy="5760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21EA3FC2-862A-455A-B36C-15D2EDE5DD76}"/>
              </a:ext>
            </a:extLst>
          </p:cNvPr>
          <p:cNvSpPr/>
          <p:nvPr/>
        </p:nvSpPr>
        <p:spPr>
          <a:xfrm>
            <a:off x="7178584" y="3727856"/>
            <a:ext cx="210820" cy="5760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4A71B8EE-AC0F-456F-8C2B-02B203988DE1}"/>
              </a:ext>
            </a:extLst>
          </p:cNvPr>
          <p:cNvSpPr/>
          <p:nvPr/>
        </p:nvSpPr>
        <p:spPr>
          <a:xfrm>
            <a:off x="7178584" y="5241789"/>
            <a:ext cx="210820" cy="5760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112FD98-3B42-4956-8611-CA3ADCEA575E}"/>
              </a:ext>
            </a:extLst>
          </p:cNvPr>
          <p:cNvSpPr/>
          <p:nvPr/>
        </p:nvSpPr>
        <p:spPr>
          <a:xfrm>
            <a:off x="6210307" y="2722391"/>
            <a:ext cx="2067405" cy="952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MICROCONTROLLER(ESP8266)</a:t>
            </a:r>
            <a:endParaRPr lang="en-IN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EE57424-583C-4EB6-8CBB-6CF27BD3F3F3}"/>
              </a:ext>
            </a:extLst>
          </p:cNvPr>
          <p:cNvSpPr/>
          <p:nvPr/>
        </p:nvSpPr>
        <p:spPr>
          <a:xfrm>
            <a:off x="1381605" y="3654914"/>
            <a:ext cx="2067405" cy="952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MICROCONTROLLER(ESP8266)</a:t>
            </a:r>
            <a:endParaRPr lang="en-IN" dirty="0"/>
          </a:p>
        </p:txBody>
      </p:sp>
      <p:sp>
        <p:nvSpPr>
          <p:cNvPr id="27" name="Arrow: Up 26">
            <a:extLst>
              <a:ext uri="{FF2B5EF4-FFF2-40B4-BE49-F238E27FC236}">
                <a16:creationId xmlns:a16="http://schemas.microsoft.com/office/drawing/2014/main" id="{8D870441-3642-43CB-B1C9-E99F63F7F062}"/>
              </a:ext>
            </a:extLst>
          </p:cNvPr>
          <p:cNvSpPr/>
          <p:nvPr/>
        </p:nvSpPr>
        <p:spPr>
          <a:xfrm>
            <a:off x="2308167" y="2774336"/>
            <a:ext cx="214280" cy="77542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9" name="Arrow: Up 28">
            <a:extLst>
              <a:ext uri="{FF2B5EF4-FFF2-40B4-BE49-F238E27FC236}">
                <a16:creationId xmlns:a16="http://schemas.microsoft.com/office/drawing/2014/main" id="{DBBF54BE-FBE4-403D-BA3E-FE553DCF24E8}"/>
              </a:ext>
            </a:extLst>
          </p:cNvPr>
          <p:cNvSpPr/>
          <p:nvPr/>
        </p:nvSpPr>
        <p:spPr>
          <a:xfrm>
            <a:off x="2303547" y="4663984"/>
            <a:ext cx="214280" cy="49337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BC67C1-778A-46D2-9B63-3256EEA9C213}"/>
              </a:ext>
            </a:extLst>
          </p:cNvPr>
          <p:cNvSpPr txBox="1"/>
          <p:nvPr/>
        </p:nvSpPr>
        <p:spPr>
          <a:xfrm>
            <a:off x="8056464" y="898857"/>
            <a:ext cx="19355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MONITOR THE DATA</a:t>
            </a:r>
          </a:p>
        </p:txBody>
      </p:sp>
      <p:sp>
        <p:nvSpPr>
          <p:cNvPr id="33" name="Arrow: Up 32">
            <a:extLst>
              <a:ext uri="{FF2B5EF4-FFF2-40B4-BE49-F238E27FC236}">
                <a16:creationId xmlns:a16="http://schemas.microsoft.com/office/drawing/2014/main" id="{DAB3E8B8-7082-4F4E-B4FB-29FE38F5F629}"/>
              </a:ext>
            </a:extLst>
          </p:cNvPr>
          <p:cNvSpPr/>
          <p:nvPr/>
        </p:nvSpPr>
        <p:spPr>
          <a:xfrm rot="5400000">
            <a:off x="8933377" y="538557"/>
            <a:ext cx="164023" cy="151129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5" name="Arrow: Up 34">
            <a:extLst>
              <a:ext uri="{FF2B5EF4-FFF2-40B4-BE49-F238E27FC236}">
                <a16:creationId xmlns:a16="http://schemas.microsoft.com/office/drawing/2014/main" id="{B20B4A83-3E05-4820-B5DA-83243520D718}"/>
              </a:ext>
            </a:extLst>
          </p:cNvPr>
          <p:cNvSpPr/>
          <p:nvPr/>
        </p:nvSpPr>
        <p:spPr>
          <a:xfrm rot="16200000">
            <a:off x="8933376" y="879025"/>
            <a:ext cx="164023" cy="151129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BEB552-F5DB-4CAB-91EF-7EDA108F012F}"/>
              </a:ext>
            </a:extLst>
          </p:cNvPr>
          <p:cNvSpPr txBox="1"/>
          <p:nvPr/>
        </p:nvSpPr>
        <p:spPr>
          <a:xfrm>
            <a:off x="8093301" y="1727807"/>
            <a:ext cx="1861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PUBLISH THE DATA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60E4C2-2318-4DCB-B502-1C41A0CDD785}"/>
              </a:ext>
            </a:extLst>
          </p:cNvPr>
          <p:cNvSpPr txBox="1"/>
          <p:nvPr/>
        </p:nvSpPr>
        <p:spPr>
          <a:xfrm>
            <a:off x="5073465" y="2179568"/>
            <a:ext cx="2132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SUBSCRIBE THE DATA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E2FF13A-C8AB-4D8D-9F3C-5B7C8AC62521}"/>
              </a:ext>
            </a:extLst>
          </p:cNvPr>
          <p:cNvSpPr txBox="1"/>
          <p:nvPr/>
        </p:nvSpPr>
        <p:spPr>
          <a:xfrm>
            <a:off x="2504457" y="3008561"/>
            <a:ext cx="1861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PUBLISH THE DATA</a:t>
            </a:r>
          </a:p>
        </p:txBody>
      </p:sp>
    </p:spTree>
    <p:extLst>
      <p:ext uri="{BB962C8B-B14F-4D97-AF65-F5344CB8AC3E}">
        <p14:creationId xmlns:p14="http://schemas.microsoft.com/office/powerpoint/2010/main" val="1448735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FCDF45-E00C-4052-9C1F-B6C72980C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922" y="1040265"/>
            <a:ext cx="10776155" cy="55262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E96C80-B72F-4DB7-AA46-FD092C05E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460" y="634591"/>
            <a:ext cx="1607779" cy="17289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4FEA68-F10E-45BC-85EE-B0A3A31729C7}"/>
              </a:ext>
            </a:extLst>
          </p:cNvPr>
          <p:cNvSpPr txBox="1"/>
          <p:nvPr/>
        </p:nvSpPr>
        <p:spPr>
          <a:xfrm>
            <a:off x="516202" y="249870"/>
            <a:ext cx="55797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DIAGRAM</a:t>
            </a:r>
          </a:p>
        </p:txBody>
      </p:sp>
    </p:spTree>
    <p:extLst>
      <p:ext uri="{BB962C8B-B14F-4D97-AF65-F5344CB8AC3E}">
        <p14:creationId xmlns:p14="http://schemas.microsoft.com/office/powerpoint/2010/main" val="1464261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779700-08D0-4305-BB58-EB5E7D477A44}"/>
              </a:ext>
            </a:extLst>
          </p:cNvPr>
          <p:cNvPicPr/>
          <p:nvPr/>
        </p:nvPicPr>
        <p:blipFill rotWithShape="1">
          <a:blip r:embed="rId2"/>
          <a:srcRect l="-961" t="11586" r="1282" b="4463"/>
          <a:stretch/>
        </p:blipFill>
        <p:spPr bwMode="auto">
          <a:xfrm>
            <a:off x="1101724" y="1480703"/>
            <a:ext cx="9603221" cy="47723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D14363-E7E7-4A58-AFC6-E58FCAF486E7}"/>
              </a:ext>
            </a:extLst>
          </p:cNvPr>
          <p:cNvSpPr txBox="1"/>
          <p:nvPr/>
        </p:nvSpPr>
        <p:spPr>
          <a:xfrm>
            <a:off x="489528" y="350982"/>
            <a:ext cx="59635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SETUP OF ADAFRUIT</a:t>
            </a:r>
          </a:p>
        </p:txBody>
      </p:sp>
    </p:spTree>
    <p:extLst>
      <p:ext uri="{BB962C8B-B14F-4D97-AF65-F5344CB8AC3E}">
        <p14:creationId xmlns:p14="http://schemas.microsoft.com/office/powerpoint/2010/main" val="2948037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D7C04D-6E1C-47C3-8394-90029E360A09}"/>
              </a:ext>
            </a:extLst>
          </p:cNvPr>
          <p:cNvPicPr/>
          <p:nvPr/>
        </p:nvPicPr>
        <p:blipFill rotWithShape="1">
          <a:blip r:embed="rId2"/>
          <a:srcRect l="-1388" t="11586" r="1175" b="4654"/>
          <a:stretch/>
        </p:blipFill>
        <p:spPr bwMode="auto">
          <a:xfrm>
            <a:off x="1311564" y="997527"/>
            <a:ext cx="9559636" cy="50245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10945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89532E-6C41-4955-A9A7-55AEA3D783B6}"/>
              </a:ext>
            </a:extLst>
          </p:cNvPr>
          <p:cNvPicPr/>
          <p:nvPr/>
        </p:nvPicPr>
        <p:blipFill rotWithShape="1">
          <a:blip r:embed="rId2"/>
          <a:srcRect l="106" t="11776" r="1068" b="6172"/>
          <a:stretch/>
        </p:blipFill>
        <p:spPr bwMode="auto">
          <a:xfrm>
            <a:off x="905164" y="969818"/>
            <a:ext cx="10113818" cy="5181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35397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1194</Words>
  <Application>Microsoft Office PowerPoint</Application>
  <PresentationFormat>Widescreen</PresentationFormat>
  <Paragraphs>208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APPLICATIONS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NISHANTH R</dc:creator>
  <cp:lastModifiedBy>NISHANTH R</cp:lastModifiedBy>
  <cp:revision>29</cp:revision>
  <dcterms:created xsi:type="dcterms:W3CDTF">2020-10-03T13:31:45Z</dcterms:created>
  <dcterms:modified xsi:type="dcterms:W3CDTF">2020-10-04T12:34:17Z</dcterms:modified>
</cp:coreProperties>
</file>

<file path=docProps/thumbnail.jpeg>
</file>